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7" r:id="rId6"/>
    <p:sldId id="258" r:id="rId7"/>
    <p:sldId id="290" r:id="rId8"/>
    <p:sldId id="286" r:id="rId9"/>
    <p:sldId id="301" r:id="rId10"/>
    <p:sldId id="319" r:id="rId11"/>
    <p:sldId id="295" r:id="rId12"/>
    <p:sldId id="268" r:id="rId13"/>
    <p:sldId id="293" r:id="rId14"/>
    <p:sldId id="296" r:id="rId15"/>
    <p:sldId id="304" r:id="rId16"/>
    <p:sldId id="305" r:id="rId17"/>
    <p:sldId id="260" r:id="rId18"/>
    <p:sldId id="299" r:id="rId19"/>
    <p:sldId id="297" r:id="rId20"/>
    <p:sldId id="306" r:id="rId21"/>
    <p:sldId id="308" r:id="rId22"/>
    <p:sldId id="309" r:id="rId23"/>
    <p:sldId id="310" r:id="rId24"/>
    <p:sldId id="312" r:id="rId25"/>
    <p:sldId id="311" r:id="rId26"/>
    <p:sldId id="313" r:id="rId27"/>
    <p:sldId id="316" r:id="rId28"/>
    <p:sldId id="317" r:id="rId29"/>
    <p:sldId id="314" r:id="rId30"/>
    <p:sldId id="315" r:id="rId31"/>
    <p:sldId id="31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F88F8A-F722-4952-ABD4-56F4E291E0C2}">
          <p14:sldIdLst>
            <p14:sldId id="256"/>
            <p14:sldId id="277"/>
            <p14:sldId id="258"/>
            <p14:sldId id="290"/>
            <p14:sldId id="286"/>
            <p14:sldId id="301"/>
            <p14:sldId id="319"/>
          </p14:sldIdLst>
        </p14:section>
        <p14:section name="Untitled Section" id="{2D8FA9CF-3694-4075-A90A-A2327238F762}">
          <p14:sldIdLst>
            <p14:sldId id="295"/>
            <p14:sldId id="268"/>
            <p14:sldId id="293"/>
            <p14:sldId id="296"/>
            <p14:sldId id="304"/>
            <p14:sldId id="305"/>
            <p14:sldId id="260"/>
            <p14:sldId id="299"/>
            <p14:sldId id="297"/>
            <p14:sldId id="306"/>
            <p14:sldId id="308"/>
            <p14:sldId id="309"/>
            <p14:sldId id="310"/>
            <p14:sldId id="312"/>
            <p14:sldId id="311"/>
            <p14:sldId id="313"/>
            <p14:sldId id="316"/>
            <p14:sldId id="317"/>
            <p14:sldId id="314"/>
            <p14:sldId id="315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3204" autoAdjust="0"/>
  </p:normalViewPr>
  <p:slideViewPr>
    <p:cSldViewPr snapToGrid="0">
      <p:cViewPr varScale="1">
        <p:scale>
          <a:sx n="95" d="100"/>
          <a:sy n="95" d="100"/>
        </p:scale>
        <p:origin x="115" y="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E8C8-23C5-F224-976B-03B625EAB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837E8-81B7-B599-58B4-2B5BB9051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B6F80-166F-6FDF-7880-0F2A18F86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412D8-6C9E-0C1D-32C7-5A30A7F20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65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A88EF-19DE-02C4-044B-EC5F26B7D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B437F-6C0B-7E71-3119-86ADBB3AD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1F5F4-0AC7-15DA-4100-C99225C6B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FEC70-3630-A513-E297-888D64824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05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95859-B4EE-043B-C834-D17CF2F44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AD3B91-08CB-89BE-2B9F-6F3AFD969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939A1-4609-7E7E-255B-CD300803C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6E514-1B47-CD2B-2FBD-43988E66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21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A56E3-8039-B052-E2AF-D0638BEA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6B1D3-E074-C860-FA06-5684BF421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A5141-AFC4-E131-01CC-973EAB053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2025F-8ABA-716D-9D38-F379E3FAC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87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C4F52-E177-8164-0BD8-238BFD53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B4DF3-F4AC-4E5E-4A49-B99741C8D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269B3-AD15-6740-CCC8-5592AEAF3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CC2EF-10D4-8B9A-015D-4A6E63452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7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B6C5-8B18-2E71-1B2F-6DF2C4B00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1FF9F-AC60-A7DA-5D61-5A34BC4D3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A2171-6C5D-8568-3167-7708CEF54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F2DD4-045A-137A-975A-D492B313A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18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3FFC-AC57-9C3F-2832-AC7E49779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D0E07-BA25-39D2-EE33-159960FBD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54A64-DF29-15EA-B27A-DE0BEFB4C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E48E1-C56E-469A-0C2B-58DC1692D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06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BFC18-381B-4D5B-6635-D4D6ADE0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8123FE-ACC5-FA35-3DD0-F22634926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B4015-81C0-FEC0-6E7C-5F2B656E3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912E-CFFD-22F5-8960-E3FCC1B41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6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D0F1-3985-90DE-8F5F-3C4221AB2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2DCD-41CD-25F6-3508-5066CB8518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A10520-4FED-684B-90F9-BFD7A0A0E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BBB13-047E-F611-3DA7-8057DEFC0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967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C1AD3-278D-E1FC-378C-97E40D0F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221C3-8430-CBAB-7A49-E14131438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9725D-AC21-35C6-B40E-639BB2741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309FB-94F4-A6C5-13A9-8A8F9938A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What is the most engaging game on steam?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018EF-2E9F-85DB-A873-BE2D5BD7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E835-69FB-A5AF-C943-5201CDAB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0CFC42-9E71-CB0B-23FA-D3824EC6C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86B12-643B-4546-E4D0-DD3A2AE2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570C504E-C08F-E8F3-7B81-ADB3F2E59F4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4B64BB-306A-B181-E335-A0CB9F1E398B}"/>
              </a:ext>
            </a:extLst>
          </p:cNvPr>
          <p:cNvSpPr/>
          <p:nvPr/>
        </p:nvSpPr>
        <p:spPr>
          <a:xfrm>
            <a:off x="4637389" y="3272191"/>
            <a:ext cx="10070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735E5A-140C-FCFA-7B70-CAFD12CA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62" y="4011893"/>
            <a:ext cx="10836204" cy="2846107"/>
          </a:xfrm>
          <a:prstGeom prst="rect">
            <a:avLst/>
          </a:prstGeom>
        </p:spPr>
      </p:pic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F2B280FA-30B0-7884-7F10-6546B352F13C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2BB4B-E561-E1B6-6B80-6BF0451B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084"/>
            <a:ext cx="12192000" cy="28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60B1-E1D3-B9C6-7931-5DEBA7D9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A17-B341-AFFA-B2BE-5663937C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Cleaning and Filtering Challenges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6BAE3A-183F-FFD8-1E0A-D4396F8A839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DATASET</a:t>
            </a:r>
            <a:endParaRPr lang="en-US" sz="2000" b="1" dirty="0"/>
          </a:p>
          <a:p>
            <a:r>
              <a:rPr lang="en-US" strike="sngStrike" dirty="0">
                <a:solidFill>
                  <a:srgbClr val="FF0000"/>
                </a:solidFill>
              </a:rPr>
              <a:t>Mismatches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Empty entries</a:t>
            </a:r>
          </a:p>
          <a:p>
            <a:r>
              <a:rPr lang="en-US" dirty="0"/>
              <a:t>Inaccurate statistics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A5DAA-C5BC-ADCB-86F5-4575C3EB0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sz="2800" b="1" dirty="0"/>
              <a:t>STEAM</a:t>
            </a:r>
            <a:endParaRPr lang="en-US" sz="2000" b="1" dirty="0"/>
          </a:p>
          <a:p>
            <a:pPr lvl="1"/>
            <a:r>
              <a:rPr lang="en-US" dirty="0"/>
              <a:t>Shovel-ware</a:t>
            </a:r>
          </a:p>
          <a:p>
            <a:pPr lvl="1"/>
            <a:r>
              <a:rPr lang="en-US" dirty="0"/>
              <a:t>​Apps and background processes</a:t>
            </a:r>
          </a:p>
          <a:p>
            <a:pPr lvl="1"/>
            <a:r>
              <a:rPr lang="en-US" dirty="0"/>
              <a:t>Outliers and skewers.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7F6AC77-22B9-9D1C-1EE4-BEE58A87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1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6ABA-BFAD-D022-08EF-5BF9ECDC4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D00DA1-CBFB-6E70-6317-E3FCD3016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77" y="904133"/>
            <a:ext cx="10665845" cy="1325563"/>
          </a:xfrm>
        </p:spPr>
        <p:txBody>
          <a:bodyPr/>
          <a:lstStyle/>
          <a:p>
            <a:r>
              <a:rPr lang="en-US" dirty="0"/>
              <a:t> Eliminate rows without a HLTB column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5C333-FF34-4896-693D-8113EDEC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0215433-181B-9CFE-068F-75BFBC97654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355FC-BBF3-E5A7-B7B9-12EB88B0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7762"/>
            <a:ext cx="4729984" cy="10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7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F8D2-42BF-6E6D-9672-88FBBF92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4633-39AE-F656-F025-D2216054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Cleaning and Filtering Challenges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E459D7-3845-DF73-48DE-0C144D3B974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DATASET</a:t>
            </a:r>
            <a:endParaRPr lang="en-US" sz="2000" b="1" dirty="0"/>
          </a:p>
          <a:p>
            <a:r>
              <a:rPr lang="en-US" strike="sngStrike" dirty="0">
                <a:solidFill>
                  <a:srgbClr val="FF0000"/>
                </a:solidFill>
              </a:rPr>
              <a:t>Mismatches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Empty entries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Inaccurate statistics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5BB843-BDAF-6152-3797-C14E7C0C2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sz="2800" b="1" dirty="0"/>
              <a:t>STEAM</a:t>
            </a:r>
            <a:endParaRPr lang="en-US" sz="2000" b="1" dirty="0"/>
          </a:p>
          <a:p>
            <a:pPr lvl="1"/>
            <a:r>
              <a:rPr lang="en-US" dirty="0"/>
              <a:t>Shovel-ware</a:t>
            </a:r>
          </a:p>
          <a:p>
            <a:pPr lvl="1"/>
            <a:r>
              <a:rPr lang="en-US" dirty="0"/>
              <a:t>​Apps and background processes</a:t>
            </a:r>
          </a:p>
          <a:p>
            <a:pPr lvl="1"/>
            <a:r>
              <a:rPr lang="en-US" dirty="0"/>
              <a:t>Outliers and skewers.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A2EDF87-B676-29E2-C3DE-C1473A1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77" y="904133"/>
            <a:ext cx="10665845" cy="1325563"/>
          </a:xfrm>
        </p:spPr>
        <p:txBody>
          <a:bodyPr/>
          <a:lstStyle/>
          <a:p>
            <a:r>
              <a:rPr lang="en-US" dirty="0"/>
              <a:t> Solution: Set limits on playtime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8C6C90F0-6C6A-C137-442B-099AA725116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Owners &gt; 35000</a:t>
            </a:r>
          </a:p>
          <a:p>
            <a:r>
              <a:rPr lang="en-US" dirty="0"/>
              <a:t>Average Playtime Threshold &gt; 2</a:t>
            </a:r>
          </a:p>
          <a:p>
            <a:r>
              <a:rPr lang="en-US" dirty="0"/>
              <a:t>Median Playtime Threshold &gt; 1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7114F-C6BC-77D7-0992-2203A60B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4" y="4578977"/>
            <a:ext cx="3981275" cy="835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00E12-EF27-8101-CA36-059F25D36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190" y="4278020"/>
            <a:ext cx="6719248" cy="181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BFE52-EBE3-AA4B-7D43-F572F80A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67E2-4061-5BDA-0983-F66D4BBE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Cleaning and Filtering Challenges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8773B-0256-1C3B-F304-9D9668D3469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DATASET</a:t>
            </a:r>
            <a:endParaRPr lang="en-US" sz="2000" b="1" dirty="0"/>
          </a:p>
          <a:p>
            <a:r>
              <a:rPr lang="en-US" strike="sngStrike" dirty="0">
                <a:solidFill>
                  <a:srgbClr val="FF0000"/>
                </a:solidFill>
              </a:rPr>
              <a:t>Mismatches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Empty entries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Inaccurate statistics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9F2639-9A25-7276-88AE-6D4ADB702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sz="2800" b="1" dirty="0"/>
              <a:t>STEAM</a:t>
            </a:r>
            <a:endParaRPr lang="en-US" sz="2000" b="1" dirty="0"/>
          </a:p>
          <a:p>
            <a:pPr lvl="1"/>
            <a:r>
              <a:rPr lang="en-US" dirty="0"/>
              <a:t>Shovel-ware</a:t>
            </a:r>
          </a:p>
          <a:p>
            <a:pPr lvl="1"/>
            <a:r>
              <a:rPr lang="en-US" dirty="0"/>
              <a:t>​Apps and background processes</a:t>
            </a:r>
          </a:p>
          <a:p>
            <a:pPr lvl="1"/>
            <a:r>
              <a:rPr lang="en-US" strike="sngStrike" dirty="0">
                <a:solidFill>
                  <a:srgbClr val="FF0000"/>
                </a:solidFill>
              </a:rPr>
              <a:t>Outliers and skewers.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C464334-A73B-5B6B-2F37-0F80270B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0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2934-09AE-80DA-26A0-87F5B547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32C78E-7946-773D-3082-1C7BECC8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77" y="904133"/>
            <a:ext cx="10665845" cy="1325563"/>
          </a:xfrm>
        </p:spPr>
        <p:txBody>
          <a:bodyPr/>
          <a:lstStyle/>
          <a:p>
            <a:r>
              <a:rPr lang="en-US" dirty="0"/>
              <a:t> Solution: Clip the games with strange statistics!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A7D5B-2B4B-B442-63C6-5875C088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20241C2F-937E-E4BB-0E50-6AFBA8C5D35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We define mean/median ratio.</a:t>
            </a:r>
          </a:p>
          <a:p>
            <a:r>
              <a:rPr lang="en-US" dirty="0"/>
              <a:t>Only consider those games with ratio &gt; 1 and &lt; 15. A ‘sane’ range.</a:t>
            </a:r>
          </a:p>
          <a:p>
            <a:r>
              <a:rPr lang="en-US" dirty="0"/>
              <a:t>In line with our average mean/median ratio of 2.67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5579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6AA7-B0C1-1F2C-87BB-E82E528F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EC46512-CDD2-A07F-99FE-02C1142937B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121CF-39D9-8079-2FC9-07AF7DC7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10DA191A-0DE3-4D1A-9F07-4B145DA8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" y="762002"/>
            <a:ext cx="12192000" cy="406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3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D62B-DB4D-283E-2C6C-64D35288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7E97-29E1-F8AE-F6C5-009B50A4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Cleaning and Filtering Challenges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0229A4-B46E-0A6C-2930-EB59EBEFEB2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DATASET</a:t>
            </a:r>
            <a:endParaRPr lang="en-US" sz="2000" b="1" dirty="0"/>
          </a:p>
          <a:p>
            <a:r>
              <a:rPr lang="en-US" strike="sngStrike" dirty="0">
                <a:solidFill>
                  <a:srgbClr val="FF0000"/>
                </a:solidFill>
              </a:rPr>
              <a:t>Mismatches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Empty entries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Inaccurate statistics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6C39E3-6534-A968-9918-7D88AB505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sz="2800" b="1" dirty="0"/>
              <a:t>STEAM</a:t>
            </a:r>
            <a:endParaRPr lang="en-US" sz="2000" b="1" dirty="0"/>
          </a:p>
          <a:p>
            <a:pPr lvl="1"/>
            <a:r>
              <a:rPr lang="en-US" strike="sngStrike" dirty="0">
                <a:solidFill>
                  <a:srgbClr val="FF0000"/>
                </a:solidFill>
              </a:rPr>
              <a:t>Shovel-ware</a:t>
            </a:r>
          </a:p>
          <a:p>
            <a:pPr lvl="1"/>
            <a:r>
              <a:rPr lang="en-US" dirty="0"/>
              <a:t>​</a:t>
            </a:r>
            <a:r>
              <a:rPr lang="en-US" strike="sngStrike" dirty="0">
                <a:solidFill>
                  <a:srgbClr val="FF0000"/>
                </a:solidFill>
              </a:rPr>
              <a:t>Apps and background processes</a:t>
            </a:r>
          </a:p>
          <a:p>
            <a:pPr lvl="1"/>
            <a:r>
              <a:rPr lang="en-US" strike="sngStrike" dirty="0">
                <a:solidFill>
                  <a:srgbClr val="FF0000"/>
                </a:solidFill>
              </a:rPr>
              <a:t>Outliers and skewers.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AFC2F76-3F2E-AAF0-EC8B-F785236E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453F-60BE-D31C-498B-8CD15D0F2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E812F72-2CB6-AB92-1721-CFC066DA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77" y="904133"/>
            <a:ext cx="10665845" cy="1325563"/>
          </a:xfrm>
        </p:spPr>
        <p:txBody>
          <a:bodyPr/>
          <a:lstStyle/>
          <a:p>
            <a:r>
              <a:rPr lang="en-US" dirty="0"/>
              <a:t>Single Player Analysis and How Long to beat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EB8C-1016-BC78-3A35-916CEFA8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BB782ED8-2BF7-16F9-B060-AF4436C66F1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A261B94-1EDA-57E2-1D63-4EFE985B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7763"/>
            <a:ext cx="7913903" cy="3620325"/>
          </a:xfrm>
          <a:prstGeom prst="rect">
            <a:avLst/>
          </a:prstGeom>
        </p:spPr>
      </p:pic>
      <p:pic>
        <p:nvPicPr>
          <p:cNvPr id="7" name="Picture 6" descr="A video game cover with a cartoon character holding an object&#10;&#10;AI-generated content may be incorrect.">
            <a:extLst>
              <a:ext uri="{FF2B5EF4-FFF2-40B4-BE49-F238E27FC236}">
                <a16:creationId xmlns:a16="http://schemas.microsoft.com/office/drawing/2014/main" id="{43AE84A5-34C2-CBB1-68A4-381AB9C6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904" y="2417763"/>
            <a:ext cx="2393150" cy="36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1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Find the video games that people, on average are playing </a:t>
            </a:r>
            <a:r>
              <a:rPr lang="en-US" i="1" dirty="0"/>
              <a:t>particularly</a:t>
            </a:r>
            <a:r>
              <a:rPr lang="en-US" dirty="0"/>
              <a:t> more than others.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4713-FEEF-C74C-6907-762E934C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0B17F96-0FF9-EC64-3832-E0971CEA5F8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7EE87-BBCA-6516-166F-EF808DDC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91DD90-20EF-5E68-2798-F1F91F0D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6096000" cy="3325091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1DB094-DDFD-84C7-AC9B-D8A88A4B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5999" cy="28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80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D417-D5A2-CBFC-8653-7F493CB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C92459C-33F4-20E0-E9E9-4312774DFA4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F4C13-8163-1FDD-FFCE-E01C0845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930182-FD9D-B3E1-0AAC-79FE236C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24018"/>
            <a:ext cx="12149301" cy="31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41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BB28-1598-AB7C-E073-E8CF7582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Measure?</a:t>
            </a:r>
            <a:endParaRPr lang="LID4096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3F36915-A179-C740-3CD7-5EAB68A7F98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Single player games have Main Story at least &gt;= 2.5 their vs column.</a:t>
            </a:r>
          </a:p>
          <a:p>
            <a:r>
              <a:rPr lang="en-US" dirty="0"/>
              <a:t>We use this to split games into single and multiplayer data frames.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AB95B-551F-79AF-2D78-476E2AB5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B00EA-0C00-24D4-AF53-3092254AC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752926"/>
            <a:ext cx="4826911" cy="11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EA99-B932-A635-0AA4-7C03E123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the Final results:</a:t>
            </a:r>
            <a:endParaRPr lang="LID4096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B8254B6-2D96-C671-1BC2-274465C28A7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0DCBF-FF2A-14D1-EBEE-6899B5AE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97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A02C-F567-1CDE-B9F4-FA0B380B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player sorted by average campaign beaten</a:t>
            </a:r>
            <a:endParaRPr lang="LID4096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015B256-062E-F95F-3ED2-49532A19AE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AA2A-81A4-B832-E7BB-C9E84AE6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1CC8B-7809-9590-E2C5-A779145E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7028"/>
            <a:ext cx="12192000" cy="46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30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3BBA-4CCA-AB97-CFE3-F7BD5950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82884"/>
            <a:ext cx="10665845" cy="1325563"/>
          </a:xfrm>
        </p:spPr>
        <p:txBody>
          <a:bodyPr/>
          <a:lstStyle/>
          <a:p>
            <a:r>
              <a:rPr lang="en-US" dirty="0"/>
              <a:t>Single Player sorted by median campaign beaten</a:t>
            </a:r>
            <a:endParaRPr lang="LID4096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8F538E2-5F20-BC55-A1C7-54C1C739F4A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2B719-4DCB-5414-6400-B7DE4552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37E24-84E6-D5E3-3B34-8D904259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447"/>
            <a:ext cx="12192000" cy="483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74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D51E-D906-D6E9-BC21-84144D40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29690"/>
            <a:ext cx="10665845" cy="1325563"/>
          </a:xfrm>
        </p:spPr>
        <p:txBody>
          <a:bodyPr/>
          <a:lstStyle/>
          <a:p>
            <a:r>
              <a:rPr lang="en-US" dirty="0"/>
              <a:t>Multiplayer sorted by average</a:t>
            </a:r>
            <a:endParaRPr lang="LID4096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FC6A85-8A65-54BB-CF6D-CAD7F522B36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A6FB9-22CA-FC52-CAF6-A0A88E68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C7EA4-4C0E-BDAC-186C-A074565D7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474"/>
            <a:ext cx="12192000" cy="48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52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83C5-A647-95E4-1BC6-A62D16D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 sorted by median</a:t>
            </a:r>
            <a:endParaRPr lang="LID4096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13CE38D-4D9E-0B08-B0AC-53CEF22371F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DC9FF-4DDE-4C9C-6CA4-58EE0EE6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5D8-9936-CE66-A026-AC7DD347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" y="2319866"/>
            <a:ext cx="12192000" cy="45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59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22DD-E76D-44BE-0521-A8549319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02EF65E-2EB8-77B0-70D9-96D9E1CA636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5A9E-F979-5195-0524-4F8AB2BC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1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4294264" cy="903747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62B2A8-C13D-32C0-B4FC-CA0A5B9E3137}"/>
              </a:ext>
            </a:extLst>
          </p:cNvPr>
          <p:cNvSpPr txBox="1"/>
          <p:nvPr/>
        </p:nvSpPr>
        <p:spPr>
          <a:xfrm>
            <a:off x="4806988" y="1557602"/>
            <a:ext cx="5317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How do you define ‘engagement’?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Where do you acquire the necessary data?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How do you filter out the shovel-ware from steam’s massive and free-to-publish-on library?</a:t>
            </a:r>
            <a:endParaRPr lang="LID4096" sz="24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862C3-2FAC-6497-58D1-095E24956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20" y="4975728"/>
            <a:ext cx="6872617" cy="1882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644E4-74B4-B77A-1B66-8E219E47B868}"/>
              </a:ext>
            </a:extLst>
          </p:cNvPr>
          <p:cNvSpPr txBox="1"/>
          <p:nvPr/>
        </p:nvSpPr>
        <p:spPr>
          <a:xfrm>
            <a:off x="6777789" y="5317958"/>
            <a:ext cx="130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Trivial!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480266-42F0-FB72-2193-436E41D730A7}"/>
              </a:ext>
            </a:extLst>
          </p:cNvPr>
          <p:cNvCxnSpPr/>
          <p:nvPr/>
        </p:nvCxnSpPr>
        <p:spPr>
          <a:xfrm flipV="1">
            <a:off x="8037095" y="5189621"/>
            <a:ext cx="737937" cy="2085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34" y="1405342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The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3634" y="4906477"/>
            <a:ext cx="6594768" cy="1951523"/>
          </a:xfrm>
        </p:spPr>
        <p:txBody>
          <a:bodyPr/>
          <a:lstStyle/>
          <a:p>
            <a:r>
              <a:rPr lang="en-US" dirty="0" err="1"/>
              <a:t>Steamspy</a:t>
            </a:r>
            <a:endParaRPr lang="en-US" dirty="0"/>
          </a:p>
          <a:p>
            <a:r>
              <a:rPr lang="en-US" dirty="0" err="1"/>
              <a:t>HowLongToBeat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60959"/>
            <a:ext cx="4076118" cy="6035717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F5A194B-964B-C461-C588-58950C374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141" y="0"/>
            <a:ext cx="4267632" cy="691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A157D-9F74-35D6-F8E8-1737188BD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490" y="0"/>
            <a:ext cx="8106509" cy="40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Scraping, Cleaning and Filtering Challenges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DATASET</a:t>
            </a:r>
            <a:endParaRPr lang="en-US" sz="2000" b="1" dirty="0"/>
          </a:p>
          <a:p>
            <a:r>
              <a:rPr lang="en-US" dirty="0"/>
              <a:t>Mismatches</a:t>
            </a:r>
          </a:p>
          <a:p>
            <a:r>
              <a:rPr lang="en-US" dirty="0"/>
              <a:t>Empty entries</a:t>
            </a:r>
          </a:p>
          <a:p>
            <a:r>
              <a:rPr lang="en-US" dirty="0"/>
              <a:t>Inaccurate statistics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sz="2800" b="1" dirty="0"/>
              <a:t>STEAM</a:t>
            </a:r>
            <a:endParaRPr lang="en-US" sz="2000" b="1" dirty="0"/>
          </a:p>
          <a:p>
            <a:pPr lvl="1"/>
            <a:r>
              <a:rPr lang="en-US" dirty="0"/>
              <a:t>Shovel-ware</a:t>
            </a:r>
          </a:p>
          <a:p>
            <a:pPr lvl="1"/>
            <a:r>
              <a:rPr lang="en-US" dirty="0"/>
              <a:t>​Apps and background processes</a:t>
            </a:r>
          </a:p>
          <a:p>
            <a:pPr lvl="1"/>
            <a:r>
              <a:rPr lang="en-US" dirty="0"/>
              <a:t>Outliers and skewers.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85D1-C154-0339-DDAD-5A63DF1B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10EA9E-3AE3-3DB7-31A2-AB414E9A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Mismatching names!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0C6B2-6580-4E46-1A05-777ECAAA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BBAB-5CE3-551C-6162-B738934121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2590800"/>
            <a:ext cx="9880224" cy="3505200"/>
          </a:xfrm>
        </p:spPr>
        <p:txBody>
          <a:bodyPr/>
          <a:lstStyle/>
          <a:p>
            <a:pPr algn="ctr"/>
            <a:r>
              <a:rPr lang="en-US" dirty="0"/>
              <a:t>Grand Theft Auto V Legacy vs Grand Theft Auto V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Final Fantasy VII vs Final Fantasy 7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PUBG: Battlegrounds vs PUBG Battlegrounds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0243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2869-24D0-A1DF-480C-FD87D5A4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A57FC-CF82-B00A-DEFA-2AF81EE4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4FF975-B02F-4F42-1DF1-17CA620694B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836941" y="0"/>
            <a:ext cx="7618095" cy="686940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448CDA-6DBC-C464-7463-7C2CF7289896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09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98571-2BAC-FA91-1FDC-7F798F36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59F0B0-ED51-E5F6-9087-EF1D93F3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Final Fantasy VII vs Final Fantasy 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19466-4A64-F930-7AE8-7830FB36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277C7-CEC9-33C3-EBD9-8A295C1BEBAD}"/>
              </a:ext>
            </a:extLst>
          </p:cNvPr>
          <p:cNvSpPr/>
          <p:nvPr/>
        </p:nvSpPr>
        <p:spPr>
          <a:xfrm>
            <a:off x="3778132" y="2069431"/>
            <a:ext cx="31277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FFAB5-3080-8543-AB6E-8D19A9259E87}"/>
              </a:ext>
            </a:extLst>
          </p:cNvPr>
          <p:cNvSpPr txBox="1"/>
          <p:nvPr/>
        </p:nvSpPr>
        <p:spPr>
          <a:xfrm>
            <a:off x="3465095" y="3335083"/>
            <a:ext cx="61280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Clean names</a:t>
            </a:r>
            <a:endParaRPr lang="LID4096" sz="4800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CBA08A-9397-7CF0-B3E1-868F86425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390" y="4451084"/>
            <a:ext cx="5172797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Initial Dataset after joining</a:t>
            </a: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C94909-4F17-6554-7461-BA3F1B9788F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0" y="2558716"/>
            <a:ext cx="11237495" cy="287955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{0BDC34EF-937B-41C8-BD1F-C5DA93705BAC}TF55c86556-70ea-476e-aa05-13a38f2d5b0da1381d77_win32-a3c664429073</Template>
  <TotalTime>225</TotalTime>
  <Words>392</Words>
  <Application>Microsoft Office PowerPoint</Application>
  <PresentationFormat>Widescreen</PresentationFormat>
  <Paragraphs>130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Avenir Next LT Pro</vt:lpstr>
      <vt:lpstr>Calibri</vt:lpstr>
      <vt:lpstr>Custom</vt:lpstr>
      <vt:lpstr>What is the most engaging game on steam?</vt:lpstr>
      <vt:lpstr>Agenda</vt:lpstr>
      <vt:lpstr>Challenges</vt:lpstr>
      <vt:lpstr>The Datasets</vt:lpstr>
      <vt:lpstr>Scraping, Cleaning and Filtering Challenges</vt:lpstr>
      <vt:lpstr>Mismatching names!</vt:lpstr>
      <vt:lpstr>PowerPoint Presentation</vt:lpstr>
      <vt:lpstr>Final Fantasy VII vs Final Fantasy 7</vt:lpstr>
      <vt:lpstr>Initial Dataset after joining</vt:lpstr>
      <vt:lpstr>PowerPoint Presentation</vt:lpstr>
      <vt:lpstr>Cleaning and Filtering Challenges</vt:lpstr>
      <vt:lpstr> Eliminate rows without a HLTB column</vt:lpstr>
      <vt:lpstr>Cleaning and Filtering Challenges</vt:lpstr>
      <vt:lpstr> Solution: Set limits on playtime</vt:lpstr>
      <vt:lpstr>Cleaning and Filtering Challenges</vt:lpstr>
      <vt:lpstr> Solution: Clip the games with strange statistics!</vt:lpstr>
      <vt:lpstr>PowerPoint Presentation</vt:lpstr>
      <vt:lpstr>Cleaning and Filtering Challenges</vt:lpstr>
      <vt:lpstr>Single Player Analysis and How Long to beat</vt:lpstr>
      <vt:lpstr>PowerPoint Presentation</vt:lpstr>
      <vt:lpstr>PowerPoint Presentation</vt:lpstr>
      <vt:lpstr>Measure?</vt:lpstr>
      <vt:lpstr>Here are the Final results:</vt:lpstr>
      <vt:lpstr>Single player sorted by average campaign beaten</vt:lpstr>
      <vt:lpstr>Single Player sorted by median campaign beaten</vt:lpstr>
      <vt:lpstr>Multiplayer sorted by average</vt:lpstr>
      <vt:lpstr>Multiplayer sorted by median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Mushtaq</dc:creator>
  <cp:lastModifiedBy>Abdullah Mushtaq</cp:lastModifiedBy>
  <cp:revision>6</cp:revision>
  <dcterms:created xsi:type="dcterms:W3CDTF">2025-11-25T00:54:13Z</dcterms:created>
  <dcterms:modified xsi:type="dcterms:W3CDTF">2025-11-25T04:52:16Z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